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7" r:id="rId3"/>
    <p:sldId id="257" r:id="rId4"/>
    <p:sldId id="258" r:id="rId5"/>
    <p:sldId id="259" r:id="rId6"/>
    <p:sldId id="268" r:id="rId7"/>
    <p:sldId id="269" r:id="rId8"/>
    <p:sldId id="270" r:id="rId9"/>
    <p:sldId id="271" r:id="rId10"/>
    <p:sldId id="260" r:id="rId11"/>
    <p:sldId id="261" r:id="rId12"/>
    <p:sldId id="262" r:id="rId13"/>
    <p:sldId id="272" r:id="rId14"/>
    <p:sldId id="273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99" d="100"/>
          <a:sy n="99" d="100"/>
        </p:scale>
        <p:origin x="2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4E52C-DDE6-4629-9BAD-243088DCF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2D740-2EA0-44CB-994E-3288C605D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23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map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Посетители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Покупатели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Выручка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Количество покупок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areaChart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Браузер пользователя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Тип устройства пользователя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Динамика посещений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LifeTime, week of event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Посещения по дням недели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LifeTime, week of event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Возвращаемость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LifeTime, week of event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Выручка по дням недели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LifeTime, week of event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Средний чек по источникам трафика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Выручка по классификации АВС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Выручка по товарам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Количество проданных товаров относительно объёма продаж в разрезе продуктовой линейки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31c4046f86d9040c677c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ee111c7c12485b644003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4cb7268713be0c6b6105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401120e364689249aed2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7f237ddc6d047c8660d9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1bd4bb3db13446191bba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5d65320e863c09bc3ec0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TpRt8CgrWMsBKLDoABio7p6MODdbWYHO?usp=sharin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074a6d7ecc4a40c0460a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d70ec32-7c41-4c72-962d-4b44e6e191e8/ReportSection1d9d890a02087b878644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463853"/>
            <a:ext cx="6314017" cy="111837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Project_2_Nikolaeva</a:t>
            </a:r>
            <a:b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MA-10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 in Power BI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22.10.2021 9:28:26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22.10.2021 9:24:26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LifeTime, week of event, textbox, slicer, slicer, Посещения по дням недели, textbox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Посетители (абс)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LifeTime, week of event, textbox, Возвращаемость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Посетители (отн)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LifeTime, week of event, textbox, slicer, slicer, card, card, Выручка по дням недели, textbox, shape, shape, card, 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Покупки (абс)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9A5A6-DE35-4D4C-BF27-D96B369D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59"/>
            <a:ext cx="10515600" cy="910222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solidFill>
                  <a:srgbClr val="12239E"/>
                </a:solidFill>
                <a:latin typeface="Segoe UI" panose="020B0502040204020203" pitchFamily="34" charset="0"/>
              </a:rPr>
              <a:t>RFM – </a:t>
            </a:r>
            <a:r>
              <a:rPr lang="ru-RU" sz="2500" dirty="0">
                <a:solidFill>
                  <a:srgbClr val="12239E"/>
                </a:solidFill>
                <a:latin typeface="Segoe UI" panose="020B0502040204020203" pitchFamily="34" charset="0"/>
              </a:rPr>
              <a:t>анализ </a:t>
            </a:r>
            <a:br>
              <a:rPr lang="ru-RU" sz="2500" dirty="0">
                <a:solidFill>
                  <a:srgbClr val="12239E"/>
                </a:solidFill>
                <a:latin typeface="Segoe UI" panose="020B0502040204020203" pitchFamily="34" charset="0"/>
              </a:rPr>
            </a:br>
            <a:r>
              <a:rPr lang="ru-RU" sz="2500" dirty="0">
                <a:solidFill>
                  <a:srgbClr val="12239E"/>
                </a:solidFill>
                <a:latin typeface="Segoe UI" panose="020B0502040204020203" pitchFamily="34" charset="0"/>
              </a:rPr>
              <a:t>Сегментирование клиентской базы </a:t>
            </a:r>
            <a:endParaRPr lang="ru-RU" sz="25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474064-9D5C-4A3C-BE08-A9223FC6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3972"/>
            <a:ext cx="6025416" cy="33520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7868BB-1D8F-4580-B75C-6DE9A8F2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84" y="3373971"/>
            <a:ext cx="6025416" cy="3352041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848D4CB-7D15-41FA-A4A6-F8713255E48B}"/>
              </a:ext>
            </a:extLst>
          </p:cNvPr>
          <p:cNvSpPr txBox="1">
            <a:spLocks/>
          </p:cNvSpPr>
          <p:nvPr/>
        </p:nvSpPr>
        <p:spPr>
          <a:xfrm>
            <a:off x="990600" y="1135781"/>
            <a:ext cx="10515600" cy="2146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Таблицу можно проанализировать и сделать выводы о лояльности покупателей, подумать о возможных способах привлечения, например, тех покупателей, которые давно не совершали покупок, но, допустим, тратили достаточно большое количество денег.</a:t>
            </a:r>
          </a:p>
          <a:p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По показателю </a:t>
            </a:r>
            <a:r>
              <a:rPr lang="en-US" sz="1600" dirty="0">
                <a:solidFill>
                  <a:srgbClr val="12239E"/>
                </a:solidFill>
                <a:latin typeface="Segoe UI" panose="020B0502040204020203" pitchFamily="34" charset="0"/>
              </a:rPr>
              <a:t>RFM</a:t>
            </a:r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 = 111 определим самых лояльных покупателей, это – 119 человек.</a:t>
            </a:r>
          </a:p>
          <a:p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По номеру </a:t>
            </a:r>
            <a:r>
              <a:rPr lang="en-US" sz="1600" dirty="0">
                <a:solidFill>
                  <a:srgbClr val="12239E"/>
                </a:solidFill>
                <a:latin typeface="Segoe UI" panose="020B0502040204020203" pitchFamily="34" charset="0"/>
              </a:rPr>
              <a:t>fullVisitorld</a:t>
            </a:r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 можно определить покупателей, на которых надо ориентироваться при проведении рекламных кампаний и акций для удержания постоянных клиентов.</a:t>
            </a:r>
          </a:p>
          <a:p>
            <a:pPr algn="ctr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90522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28CCEE-6C09-48EE-852D-CB78A55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395"/>
            <a:ext cx="3858326" cy="2920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3AF795-E645-4F7F-BCA1-DF61EA61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70" y="3429000"/>
            <a:ext cx="3858326" cy="2920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BD9F03-66DF-42FB-AEA6-D7076933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140" y="3437790"/>
            <a:ext cx="3858326" cy="2915609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3FFA43F-3DAE-409D-B29D-44994A579AD0}"/>
              </a:ext>
            </a:extLst>
          </p:cNvPr>
          <p:cNvSpPr txBox="1">
            <a:spLocks/>
          </p:cNvSpPr>
          <p:nvPr/>
        </p:nvSpPr>
        <p:spPr>
          <a:xfrm>
            <a:off x="838200" y="456094"/>
            <a:ext cx="10515600" cy="9102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500" dirty="0">
                <a:solidFill>
                  <a:srgbClr val="12239E"/>
                </a:solidFill>
                <a:latin typeface="Segoe UI" panose="020B0502040204020203" pitchFamily="34" charset="0"/>
              </a:rPr>
              <a:t> </a:t>
            </a:r>
            <a:r>
              <a:rPr lang="en-US" sz="2500" dirty="0">
                <a:solidFill>
                  <a:srgbClr val="12239E"/>
                </a:solidFill>
                <a:latin typeface="Segoe UI" panose="020B0502040204020203" pitchFamily="34" charset="0"/>
              </a:rPr>
              <a:t>RFM – </a:t>
            </a:r>
            <a:r>
              <a:rPr lang="ru-RU" sz="2500" dirty="0">
                <a:solidFill>
                  <a:srgbClr val="12239E"/>
                </a:solidFill>
                <a:latin typeface="Segoe UI" panose="020B0502040204020203" pitchFamily="34" charset="0"/>
              </a:rPr>
              <a:t>анализ</a:t>
            </a:r>
          </a:p>
          <a:p>
            <a:pPr algn="ctr"/>
            <a:r>
              <a:rPr lang="ru-RU" sz="2500" dirty="0">
                <a:solidFill>
                  <a:srgbClr val="12239E"/>
                </a:solidFill>
                <a:latin typeface="Segoe UI" panose="020B0502040204020203" pitchFamily="34" charset="0"/>
              </a:rPr>
              <a:t>Визуализация сегментов</a:t>
            </a:r>
            <a:endParaRPr lang="ru-RU" sz="25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4604621-4ADD-40E4-BA87-5322F5F8853E}"/>
              </a:ext>
            </a:extLst>
          </p:cNvPr>
          <p:cNvSpPr txBox="1">
            <a:spLocks/>
          </p:cNvSpPr>
          <p:nvPr/>
        </p:nvSpPr>
        <p:spPr>
          <a:xfrm>
            <a:off x="144379" y="1372167"/>
            <a:ext cx="3713947" cy="17464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ru-RU" sz="2500" dirty="0">
                <a:solidFill>
                  <a:srgbClr val="12239E"/>
                </a:solidFill>
                <a:latin typeface="Segoe UI" panose="020B0502040204020203" pitchFamily="34" charset="0"/>
              </a:rPr>
            </a:br>
            <a:r>
              <a:rPr lang="en-US" sz="1600" dirty="0">
                <a:solidFill>
                  <a:srgbClr val="12239E"/>
                </a:solidFill>
                <a:latin typeface="Segoe UI" panose="020B0502040204020203" pitchFamily="34" charset="0"/>
              </a:rPr>
              <a:t>R – </a:t>
            </a:r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давность, количество дней с прошлой покупки</a:t>
            </a:r>
          </a:p>
          <a:p>
            <a:pPr algn="ctr"/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Распределение среди клиентов </a:t>
            </a:r>
          </a:p>
          <a:p>
            <a:pPr algn="ctr"/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по сегментам достаточно равномерное</a:t>
            </a:r>
            <a:endParaRPr lang="ru-RU" sz="16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30A92AE-EE02-4F24-A781-6FE7C9BB24E3}"/>
              </a:ext>
            </a:extLst>
          </p:cNvPr>
          <p:cNvSpPr txBox="1">
            <a:spLocks/>
          </p:cNvSpPr>
          <p:nvPr/>
        </p:nvSpPr>
        <p:spPr>
          <a:xfrm>
            <a:off x="4103570" y="1366317"/>
            <a:ext cx="3858326" cy="17464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ru-RU" sz="2500" dirty="0">
                <a:solidFill>
                  <a:srgbClr val="12239E"/>
                </a:solidFill>
                <a:latin typeface="Segoe UI" panose="020B0502040204020203" pitchFamily="34" charset="0"/>
              </a:rPr>
            </a:br>
            <a:r>
              <a:rPr lang="en-US" sz="1600" dirty="0">
                <a:solidFill>
                  <a:srgbClr val="12239E"/>
                </a:solidFill>
                <a:latin typeface="Segoe UI" panose="020B0502040204020203" pitchFamily="34" charset="0"/>
              </a:rPr>
              <a:t>F</a:t>
            </a:r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 – частота, общее количество покупок</a:t>
            </a:r>
          </a:p>
          <a:p>
            <a:pPr algn="ctr"/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Основная часть покупателей совершает покупки с частотой выше среднего</a:t>
            </a:r>
            <a:endParaRPr lang="ru-RU" sz="16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3B984BA-BEF2-4A2A-A94C-3EFED8F70842}"/>
              </a:ext>
            </a:extLst>
          </p:cNvPr>
          <p:cNvSpPr txBox="1">
            <a:spLocks/>
          </p:cNvSpPr>
          <p:nvPr/>
        </p:nvSpPr>
        <p:spPr>
          <a:xfrm>
            <a:off x="8207140" y="1366316"/>
            <a:ext cx="3713947" cy="17464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ru-RU" sz="2500" dirty="0">
                <a:solidFill>
                  <a:srgbClr val="12239E"/>
                </a:solidFill>
                <a:latin typeface="Segoe UI" panose="020B0502040204020203" pitchFamily="34" charset="0"/>
              </a:rPr>
            </a:br>
            <a:r>
              <a:rPr lang="en-US" sz="1600" dirty="0">
                <a:solidFill>
                  <a:srgbClr val="12239E"/>
                </a:solidFill>
                <a:latin typeface="Segoe UI" panose="020B0502040204020203" pitchFamily="34" charset="0"/>
              </a:rPr>
              <a:t>M – </a:t>
            </a:r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деньги, общая сумма покупок клиента</a:t>
            </a:r>
          </a:p>
          <a:p>
            <a:pPr algn="ctr"/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Распределение покупателей равномерное</a:t>
            </a:r>
          </a:p>
          <a:p>
            <a:pPr algn="ctr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9214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LifeTime, week of event, card, Средний чек по источникам трафика, card, slicer, slicer, 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Средний чек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, Выручка по классификации АВС, Выручка по товарам, textbox, textbox, shape, 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ABC-анализ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Количество проданных товаров относительно объёма продаж в разрезе продуктовой линейки, barChart, textbox, shape, shape, textbox, 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Кластерный анализ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barChart, textbox, textbox, pivotTable, shape, 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Кластерный анализ по среднему чеку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30D23C1-7016-44B2-8205-8D4A14186CF3}"/>
              </a:ext>
            </a:extLst>
          </p:cNvPr>
          <p:cNvSpPr txBox="1">
            <a:spLocks/>
          </p:cNvSpPr>
          <p:nvPr/>
        </p:nvSpPr>
        <p:spPr>
          <a:xfrm>
            <a:off x="838200" y="308008"/>
            <a:ext cx="10515600" cy="6092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400" b="1" dirty="0">
                <a:solidFill>
                  <a:srgbClr val="12239E"/>
                </a:solidFill>
                <a:latin typeface="Segoe UI" panose="020B0502040204020203" pitchFamily="34" charset="0"/>
              </a:rPr>
              <a:t>Описание</a:t>
            </a:r>
            <a:endParaRPr lang="en-US" sz="1400" b="1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endParaRPr lang="en-US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pPr algn="ctr"/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В проекте для исследования были использованы данные демо аккаунта 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Google Merchandise Store</a:t>
            </a: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 </a:t>
            </a:r>
          </a:p>
          <a:p>
            <a:pPr algn="ctr"/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за Январь-Апрель 2017</a:t>
            </a:r>
            <a:endParaRPr lang="en-US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endParaRPr lang="ru-RU" sz="16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r>
              <a:rPr lang="ru-RU" sz="1400" dirty="0">
                <a:solidFill>
                  <a:srgbClr val="0070C0"/>
                </a:solidFill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Получение и первичный анализ данных</a:t>
            </a: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: </a:t>
            </a:r>
          </a:p>
          <a:p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SQL</a:t>
            </a: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-запросы в 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BigQuery</a:t>
            </a: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, объединение запросов и обработка – в 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Google Colab </a:t>
            </a: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на 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Python</a:t>
            </a:r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pPr algn="ctr"/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r>
              <a:rPr lang="ru-RU" sz="1400" b="1" dirty="0">
                <a:solidFill>
                  <a:srgbClr val="12239E"/>
                </a:solidFill>
                <a:latin typeface="Segoe UI" panose="020B0502040204020203" pitchFamily="34" charset="0"/>
              </a:rPr>
              <a:t>Итоги:</a:t>
            </a:r>
          </a:p>
          <a:p>
            <a:endParaRPr lang="ru-RU" sz="1400" b="1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Геолокация  аудитории – это жители США: 48,65% посетителей сайта и 95,3% - покупатели</a:t>
            </a:r>
          </a:p>
          <a:p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Трафик по источникам: около 70% - прямые переходы (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non set)</a:t>
            </a: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; платный трафик по просмотрам – около 18% (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cpm)</a:t>
            </a:r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endParaRPr lang="en-US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3"/>
            </a:pP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Трафик по технологиям: 68% - браузер 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Chrome</a:t>
            </a: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; 63% - 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desktop</a:t>
            </a:r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endParaRPr lang="en-US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pPr marL="228600" indent="-228600">
              <a:buAutoNum type="arabicPeriod" startAt="4"/>
            </a:pP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  Произведено сравнение демографии и поведения аудитории за аналогичный период 2021 года</a:t>
            </a:r>
          </a:p>
          <a:p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5.    Произведен когортный анализ активности аудитории по дате первого посещения, по дате первой покупки</a:t>
            </a:r>
          </a:p>
          <a:p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6.    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RFM</a:t>
            </a: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 – анализ: выявлены наиболее лояльные покупатели</a:t>
            </a:r>
          </a:p>
          <a:p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7.    Когортный анализ по среднему чеку выявил пиковые показатели на 14-й и 16-й неделе по источнику трафика </a:t>
            </a:r>
            <a:r>
              <a:rPr lang="en-US" sz="1400" dirty="0">
                <a:solidFill>
                  <a:srgbClr val="12239E"/>
                </a:solidFill>
                <a:latin typeface="Segoe UI" panose="020B0502040204020203" pitchFamily="34" charset="0"/>
              </a:rPr>
              <a:t>dfa</a:t>
            </a:r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endParaRPr lang="ru-RU" sz="14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pPr marL="228600" indent="-228600">
              <a:buAutoNum type="arabicPeriod" startAt="8"/>
            </a:pP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  АВС - анализ по принципу Парето 20/80: </a:t>
            </a:r>
            <a:r>
              <a:rPr lang="ru-RU" sz="1400" b="0" i="0" dirty="0">
                <a:solidFill>
                  <a:srgbClr val="12239E"/>
                </a:solidFill>
                <a:effectLst/>
                <a:latin typeface="Segoe UI" panose="020B0502040204020203" pitchFamily="34" charset="0"/>
              </a:rPr>
              <a:t>21,75% товаров принесли 69,64% выручки</a:t>
            </a:r>
            <a:r>
              <a:rPr lang="ru-RU" sz="1400" dirty="0">
                <a:solidFill>
                  <a:srgbClr val="252423"/>
                </a:solidFill>
                <a:latin typeface="Segoe UI" panose="020B0502040204020203" pitchFamily="34" charset="0"/>
              </a:rPr>
              <a:t>, </a:t>
            </a:r>
            <a:r>
              <a:rPr lang="ru-RU" sz="1400" b="0" i="0" dirty="0">
                <a:solidFill>
                  <a:srgbClr val="12239E"/>
                </a:solidFill>
                <a:effectLst/>
                <a:latin typeface="Segoe UI" panose="020B0502040204020203" pitchFamily="34" charset="0"/>
              </a:rPr>
              <a:t>это 82 наиболее значимых </a:t>
            </a:r>
          </a:p>
          <a:p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      </a:t>
            </a:r>
            <a:r>
              <a:rPr lang="ru-RU" sz="1400" b="0" i="0" dirty="0">
                <a:solidFill>
                  <a:srgbClr val="12239E"/>
                </a:solidFill>
                <a:effectLst/>
                <a:latin typeface="Segoe UI" panose="020B0502040204020203" pitchFamily="34" charset="0"/>
              </a:rPr>
              <a:t>товара для бизнеса</a:t>
            </a:r>
          </a:p>
          <a:p>
            <a:endParaRPr lang="ru-RU" sz="1400" b="0" i="0" dirty="0">
              <a:solidFill>
                <a:srgbClr val="12239E"/>
              </a:solidFill>
              <a:effectLst/>
              <a:latin typeface="Segoe UI" panose="020B0502040204020203" pitchFamily="34" charset="0"/>
            </a:endParaRPr>
          </a:p>
          <a:p>
            <a:pPr marL="228600" indent="-228600">
              <a:buAutoNum type="arabicPeriod" startAt="9"/>
            </a:pPr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  Кластерный анализ проданных товаров относительно объёма продаж и среднего чека в разрезе продуктовой линейки:</a:t>
            </a:r>
          </a:p>
          <a:p>
            <a:r>
              <a:rPr lang="ru-RU" sz="1400" dirty="0">
                <a:solidFill>
                  <a:srgbClr val="12239E"/>
                </a:solidFill>
                <a:latin typeface="Segoe UI" panose="020B0502040204020203" pitchFamily="34" charset="0"/>
              </a:rPr>
              <a:t>      выявлена лидирующая группа товаров</a:t>
            </a:r>
            <a:endParaRPr lang="ru-RU" sz="14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228600" indent="-228600">
              <a:buAutoNum type="arabicPeriod" startAt="4"/>
            </a:pPr>
            <a:endParaRPr lang="en-US" sz="1200" dirty="0">
              <a:solidFill>
                <a:srgbClr val="12239E"/>
              </a:solidFill>
              <a:latin typeface="Segoe UI" panose="020B0502040204020203" pitchFamily="34" charset="0"/>
            </a:endParaRPr>
          </a:p>
          <a:p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20594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map, Посетители, card, Покупатели, textbox, slicer, slicer, slicer, textbox, card, card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Гео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ableEx, Выручка, Количество покупок, textbox, areaChart, shape, 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Трафик по источникам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Браузер пользователя, Тип устройства пользователя, tableEx, slicer, slicer, slicer, textbox, shape, shape, Динамика посещений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Трафик по технологиям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9A5A6-DE35-4D4C-BF27-D96B369D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59"/>
            <a:ext cx="10515600" cy="46264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solidFill>
                  <a:srgbClr val="12239E"/>
                </a:solidFill>
                <a:latin typeface="Segoe UI" panose="020B0502040204020203" pitchFamily="34" charset="0"/>
              </a:rPr>
              <a:t>Демография январь – апрель 2017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D03A73-00D4-4258-91CB-C21D1016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" y="1055585"/>
            <a:ext cx="11319310" cy="511420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11DDC8-B689-4D18-BD1A-1F23D54DFCEB}"/>
              </a:ext>
            </a:extLst>
          </p:cNvPr>
          <p:cNvSpPr txBox="1">
            <a:spLocks/>
          </p:cNvSpPr>
          <p:nvPr/>
        </p:nvSpPr>
        <p:spPr>
          <a:xfrm>
            <a:off x="0" y="6284947"/>
            <a:ext cx="12192000" cy="573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Основная целевая аудитория – женщины в возрасте 25-34 лет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994960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9A5A6-DE35-4D4C-BF27-D96B369D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023"/>
            <a:ext cx="10515600" cy="46264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solidFill>
                  <a:srgbClr val="12239E"/>
                </a:solidFill>
                <a:latin typeface="Segoe UI" panose="020B0502040204020203" pitchFamily="34" charset="0"/>
              </a:rPr>
              <a:t>Демография январь – апрель 2021</a:t>
            </a:r>
            <a:endParaRPr lang="ru-RU" sz="2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E79FBDD-134C-4654-8C1A-EAAF3EBF6E93}"/>
              </a:ext>
            </a:extLst>
          </p:cNvPr>
          <p:cNvSpPr txBox="1">
            <a:spLocks/>
          </p:cNvSpPr>
          <p:nvPr/>
        </p:nvSpPr>
        <p:spPr>
          <a:xfrm>
            <a:off x="0" y="6284947"/>
            <a:ext cx="12192000" cy="573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За четыре года произошло увеличение доли мужчин среди пользователей с 30,6% до 43,3%</a:t>
            </a:r>
          </a:p>
          <a:p>
            <a:pPr algn="ctr"/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А также появилась тенденция к взрослению целевой аудитории </a:t>
            </a:r>
            <a:endParaRPr lang="ru-RU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0D3DA2-167B-44DE-B9A8-A3233D81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5" y="1035700"/>
            <a:ext cx="11203806" cy="51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1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9A5A6-DE35-4D4C-BF27-D96B369D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59"/>
            <a:ext cx="10515600" cy="46264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solidFill>
                  <a:srgbClr val="12239E"/>
                </a:solidFill>
                <a:latin typeface="Segoe UI" panose="020B0502040204020203" pitchFamily="34" charset="0"/>
              </a:rPr>
              <a:t>Обзор аудитории Январь – Апрель 2017</a:t>
            </a:r>
            <a:endParaRPr lang="ru-RU" sz="28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11DDC8-B689-4D18-BD1A-1F23D54DFCEB}"/>
              </a:ext>
            </a:extLst>
          </p:cNvPr>
          <p:cNvSpPr txBox="1">
            <a:spLocks/>
          </p:cNvSpPr>
          <p:nvPr/>
        </p:nvSpPr>
        <p:spPr>
          <a:xfrm>
            <a:off x="0" y="6284947"/>
            <a:ext cx="12192000" cy="573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Доля вернувшихся пользователей – на уровне 14%. Это маленький показатель для стабильности бизнеса.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87D7A2-3530-4F32-AC95-86ECA28E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652"/>
            <a:ext cx="12192000" cy="525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1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E9A5A6-DE35-4D4C-BF27-D96B369D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59"/>
            <a:ext cx="10515600" cy="46264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solidFill>
                  <a:srgbClr val="12239E"/>
                </a:solidFill>
                <a:latin typeface="Segoe UI" panose="020B0502040204020203" pitchFamily="34" charset="0"/>
              </a:rPr>
              <a:t>Обзор аудитории Январь – Апрель 2021</a:t>
            </a:r>
            <a:endParaRPr lang="ru-RU" sz="28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11DDC8-B689-4D18-BD1A-1F23D54DFCEB}"/>
              </a:ext>
            </a:extLst>
          </p:cNvPr>
          <p:cNvSpPr txBox="1">
            <a:spLocks/>
          </p:cNvSpPr>
          <p:nvPr/>
        </p:nvSpPr>
        <p:spPr>
          <a:xfrm>
            <a:off x="0" y="6024217"/>
            <a:ext cx="12192000" cy="833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За четыре года произошло заметное увеличение уровня показателя отказов – на 5,25%. Остальные показатели остались примерно на прежнем уровне. Это говорит либо о стабильности поведения аудитории, либо о том, что данные демо аккаунта </a:t>
            </a:r>
            <a:r>
              <a:rPr lang="en-US" sz="1600" dirty="0">
                <a:solidFill>
                  <a:srgbClr val="12239E"/>
                </a:solidFill>
                <a:latin typeface="Segoe UI" panose="020B0502040204020203" pitchFamily="34" charset="0"/>
              </a:rPr>
              <a:t>Google Merchandise Store</a:t>
            </a:r>
            <a:r>
              <a:rPr lang="ru-RU" sz="1600" dirty="0">
                <a:solidFill>
                  <a:srgbClr val="12239E"/>
                </a:solidFill>
                <a:latin typeface="Segoe UI" panose="020B0502040204020203" pitchFamily="34" charset="0"/>
              </a:rPr>
              <a:t> искусственно сгенерированы.</a:t>
            </a:r>
            <a:endParaRPr lang="ru-RU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A4C6AC-EEC1-4F95-94A7-9328B9A3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783"/>
            <a:ext cx="12192000" cy="51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50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998</Words>
  <Application>Microsoft Office PowerPoint</Application>
  <PresentationFormat>Широкоэкранный</PresentationFormat>
  <Paragraphs>285</Paragraphs>
  <Slides>18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Project_2_Nikolaeva MA-10</vt:lpstr>
      <vt:lpstr>Презентация PowerPoint</vt:lpstr>
      <vt:lpstr>Гео</vt:lpstr>
      <vt:lpstr>Трафик по источникам</vt:lpstr>
      <vt:lpstr>Трафик по технологиям</vt:lpstr>
      <vt:lpstr>Демография январь – апрель 2017</vt:lpstr>
      <vt:lpstr>Демография январь – апрель 2021</vt:lpstr>
      <vt:lpstr>Обзор аудитории Январь – Апрель 2017</vt:lpstr>
      <vt:lpstr>Обзор аудитории Январь – Апрель 2021</vt:lpstr>
      <vt:lpstr>Посетители (абс)</vt:lpstr>
      <vt:lpstr> Посетители (отн)</vt:lpstr>
      <vt:lpstr>Покупки (абс)</vt:lpstr>
      <vt:lpstr>RFM – анализ  Сегментирование клиентской базы </vt:lpstr>
      <vt:lpstr>Презентация PowerPoint</vt:lpstr>
      <vt:lpstr>Средний чек</vt:lpstr>
      <vt:lpstr>ABC-анализ</vt:lpstr>
      <vt:lpstr>Кластерный анализ</vt:lpstr>
      <vt:lpstr>Кластерный анализ по среднему чеку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Марина</cp:lastModifiedBy>
  <cp:revision>8</cp:revision>
  <dcterms:created xsi:type="dcterms:W3CDTF">2016-09-04T11:54:55Z</dcterms:created>
  <dcterms:modified xsi:type="dcterms:W3CDTF">2021-10-22T16:14:25Z</dcterms:modified>
</cp:coreProperties>
</file>